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64" r:id="rId3"/>
    <p:sldId id="257" r:id="rId4"/>
    <p:sldId id="265" r:id="rId5"/>
    <p:sldId id="269" r:id="rId6"/>
    <p:sldId id="266" r:id="rId7"/>
    <p:sldId id="267" r:id="rId8"/>
    <p:sldId id="296" r:id="rId9"/>
    <p:sldId id="297" r:id="rId10"/>
    <p:sldId id="298" r:id="rId11"/>
    <p:sldId id="299" r:id="rId12"/>
    <p:sldId id="300" r:id="rId13"/>
    <p:sldId id="302" r:id="rId14"/>
    <p:sldId id="304" r:id="rId15"/>
    <p:sldId id="303" r:id="rId16"/>
    <p:sldId id="306" r:id="rId17"/>
    <p:sldId id="305" r:id="rId18"/>
    <p:sldId id="307" r:id="rId19"/>
    <p:sldId id="301" r:id="rId20"/>
    <p:sldId id="311" r:id="rId21"/>
    <p:sldId id="310" r:id="rId22"/>
    <p:sldId id="295" r:id="rId23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24"/>
    <p:restoredTop sz="79836"/>
  </p:normalViewPr>
  <p:slideViewPr>
    <p:cSldViewPr snapToGrid="0" snapToObjects="1" showGuides="1">
      <p:cViewPr varScale="1">
        <p:scale>
          <a:sx n="91" d="100"/>
          <a:sy n="91" d="100"/>
        </p:scale>
        <p:origin x="2112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1" name="Shape 11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Show data</a:t>
            </a:r>
          </a:p>
          <a:p>
            <a:pPr marL="228600" indent="-228600">
              <a:buAutoNum type="arabicPeriod"/>
            </a:pPr>
            <a:r>
              <a:rPr lang="en-US" dirty="0"/>
              <a:t>Project tab, shows just that and stats</a:t>
            </a:r>
          </a:p>
          <a:p>
            <a:pPr marL="228600" indent="-228600">
              <a:buAutoNum type="arabicPeriod"/>
            </a:pPr>
            <a:r>
              <a:rPr lang="en-US" dirty="0"/>
              <a:t>Explore tab, show sample , files top right, will take to repository tab</a:t>
            </a:r>
          </a:p>
          <a:p>
            <a:pPr marL="228600" indent="-228600">
              <a:buAutoNum type="arabicPeriod"/>
            </a:pPr>
            <a:r>
              <a:rPr lang="en-US" dirty="0"/>
              <a:t>Choose transcriptome profiling</a:t>
            </a:r>
          </a:p>
          <a:p>
            <a:pPr marL="228600" indent="-228600">
              <a:buAutoNum type="arabicPeriod"/>
            </a:pPr>
            <a:r>
              <a:rPr lang="en-US" dirty="0"/>
              <a:t>Choose </a:t>
            </a:r>
            <a:r>
              <a:rPr lang="en-US" dirty="0" err="1"/>
              <a:t>fpkm</a:t>
            </a:r>
            <a:r>
              <a:rPr lang="en-US" dirty="0"/>
              <a:t>, fragments per kilobase of transcript per million reads</a:t>
            </a:r>
          </a:p>
          <a:p>
            <a:pPr marL="228600" indent="-228600">
              <a:buAutoNum type="arabicPeriod"/>
            </a:pPr>
            <a:r>
              <a:rPr lang="en-US" dirty="0"/>
              <a:t>Save two projects and click analysis, can compare cohorts and get some other data.</a:t>
            </a:r>
          </a:p>
          <a:p>
            <a:pPr marL="228600" indent="-228600">
              <a:buAutoNum type="arabicPeriod"/>
            </a:pPr>
            <a:r>
              <a:rPr lang="en-US" dirty="0"/>
              <a:t>Limited usefulness. 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660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246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013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Choose some genes and a couple studies,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109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Oncoprint</a:t>
            </a:r>
            <a:r>
              <a:rPr lang="en-US" dirty="0"/>
              <a:t> output:</a:t>
            </a:r>
          </a:p>
          <a:p>
            <a:endParaRPr lang="en-US" dirty="0"/>
          </a:p>
          <a:p>
            <a:r>
              <a:rPr lang="en-US" dirty="0"/>
              <a:t>Each column is a sample/patient</a:t>
            </a:r>
          </a:p>
          <a:p>
            <a:r>
              <a:rPr lang="en-US" dirty="0"/>
              <a:t>Rows are genes</a:t>
            </a:r>
          </a:p>
          <a:p>
            <a:r>
              <a:rPr lang="en-US" dirty="0"/>
              <a:t>Percentage is percent of samples with alteration</a:t>
            </a:r>
          </a:p>
          <a:p>
            <a:r>
              <a:rPr lang="en-US" dirty="0"/>
              <a:t>Gene mutation mutually exclusive, mutation and age </a:t>
            </a:r>
          </a:p>
        </p:txBody>
      </p:sp>
    </p:spTree>
    <p:extLst>
      <p:ext uri="{BB962C8B-B14F-4D97-AF65-F5344CB8AC3E}">
        <p14:creationId xmlns:p14="http://schemas.microsoft.com/office/powerpoint/2010/main" val="1335567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Mutual exclusivity</a:t>
            </a:r>
          </a:p>
          <a:p>
            <a:r>
              <a:rPr lang="en-US" dirty="0"/>
              <a:t>Long odds ratio; negative means mutually exclusive, positive means co-occur</a:t>
            </a:r>
          </a:p>
          <a:p>
            <a:r>
              <a:rPr lang="en-US" dirty="0"/>
              <a:t>In our example none are significant(adjusted p-value)</a:t>
            </a:r>
          </a:p>
        </p:txBody>
      </p:sp>
    </p:spTree>
    <p:extLst>
      <p:ext uri="{BB962C8B-B14F-4D97-AF65-F5344CB8AC3E}">
        <p14:creationId xmlns:p14="http://schemas.microsoft.com/office/powerpoint/2010/main" val="2660538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Mutations</a:t>
            </a:r>
          </a:p>
          <a:p>
            <a:r>
              <a:rPr lang="en-US" dirty="0"/>
              <a:t>Shows mutations detected in samples. Represented by lollipops. Taller means more occurrences. </a:t>
            </a:r>
          </a:p>
        </p:txBody>
      </p:sp>
    </p:spTree>
    <p:extLst>
      <p:ext uri="{BB962C8B-B14F-4D97-AF65-F5344CB8AC3E}">
        <p14:creationId xmlns:p14="http://schemas.microsoft.com/office/powerpoint/2010/main" val="3955027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Mutual exclusivity</a:t>
            </a:r>
          </a:p>
          <a:p>
            <a:r>
              <a:rPr lang="en-US" dirty="0"/>
              <a:t>Long odds ratio; negative means mutually exclusive, positive means co-occur</a:t>
            </a:r>
          </a:p>
          <a:p>
            <a:r>
              <a:rPr lang="en-US" dirty="0"/>
              <a:t>In our example none are significant(adjusted p-value)</a:t>
            </a:r>
          </a:p>
        </p:txBody>
      </p:sp>
    </p:spTree>
    <p:extLst>
      <p:ext uri="{BB962C8B-B14F-4D97-AF65-F5344CB8AC3E}">
        <p14:creationId xmlns:p14="http://schemas.microsoft.com/office/powerpoint/2010/main" val="2623540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039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 available on Astrocyte</a:t>
            </a:r>
          </a:p>
        </p:txBody>
      </p:sp>
    </p:spTree>
    <p:extLst>
      <p:ext uri="{BB962C8B-B14F-4D97-AF65-F5344CB8AC3E}">
        <p14:creationId xmlns:p14="http://schemas.microsoft.com/office/powerpoint/2010/main" val="1076776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6629400" y="274638"/>
            <a:ext cx="2057400" cy="585152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274638"/>
            <a:ext cx="6019800" cy="58515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4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Picture 7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0" y="6195074"/>
            <a:ext cx="9144000" cy="66292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://www.cbioportal.org/tutorial.jsp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bicf@utsouthwestern.edu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TCGA Data Exploration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1A11C4-5C35-4347-ABD5-5E382E720E9E}"/>
              </a:ext>
            </a:extLst>
          </p:cNvPr>
          <p:cNvSpPr txBox="1">
            <a:spLocks/>
          </p:cNvSpPr>
          <p:nvPr/>
        </p:nvSpPr>
        <p:spPr>
          <a:xfrm>
            <a:off x="1028700" y="3886200"/>
            <a:ext cx="7086600" cy="175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marR="0" indent="457200" algn="ctr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ctr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ctr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ctr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517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1089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661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233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lang="en-US" dirty="0"/>
              <a:t>Obtaining Meaningful Information from Publicly Available Cancer Data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504">
            <a:extLst>
              <a:ext uri="{FF2B5EF4-FFF2-40B4-BE49-F238E27FC236}">
                <a16:creationId xmlns:a16="http://schemas.microsoft.com/office/drawing/2014/main" id="{4A7D2C5A-F304-2D43-BB00-80A0C9197E8C}"/>
              </a:ext>
            </a:extLst>
          </p:cNvPr>
          <p:cNvSpPr txBox="1"/>
          <p:nvPr/>
        </p:nvSpPr>
        <p:spPr>
          <a:xfrm>
            <a:off x="-45785" y="6409319"/>
            <a:ext cx="4765168" cy="52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1200" dirty="0" err="1">
                <a:latin typeface="Calibri" charset="0"/>
                <a:ea typeface="Calibri" charset="0"/>
                <a:cs typeface="Calibri" charset="0"/>
              </a:rPr>
              <a:t>cBioPortal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rPr>
              <a:t>http://</a:t>
            </a:r>
            <a:r>
              <a:rPr lang="en-US" sz="1200" dirty="0" err="1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rPr>
              <a:t>www.cbioportal.org</a:t>
            </a:r>
            <a:r>
              <a:rPr lang="en-US" sz="1200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rPr>
              <a:t>/</a:t>
            </a:r>
          </a:p>
          <a:p>
            <a:pPr lvl="0">
              <a:buSzPct val="25000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Available </a:t>
            </a:r>
            <a:r>
              <a:rPr lang="en-US" sz="1200" dirty="0">
                <a:solidFill>
                  <a:schemeClr val="dk1"/>
                </a:solidFill>
              </a:rPr>
              <a:t>data: http://</a:t>
            </a:r>
            <a:r>
              <a:rPr lang="en-US" sz="1200" dirty="0" err="1">
                <a:solidFill>
                  <a:schemeClr val="dk1"/>
                </a:solidFill>
              </a:rPr>
              <a:t>www.cbioportal.org</a:t>
            </a:r>
            <a:r>
              <a:rPr lang="en-US" sz="1200" dirty="0">
                <a:solidFill>
                  <a:schemeClr val="dk1"/>
                </a:solidFill>
              </a:rPr>
              <a:t>/</a:t>
            </a:r>
            <a:r>
              <a:rPr lang="en-US" sz="1200" dirty="0" err="1">
                <a:solidFill>
                  <a:schemeClr val="dk1"/>
                </a:solidFill>
              </a:rPr>
              <a:t>data_sets.jsp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SzPct val="25000"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AED508-3A3C-4448-B2BD-E99BEBC69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225" y="641854"/>
            <a:ext cx="2692400" cy="609600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05C91E1-79CC-DB4B-B6EA-F15E31DAD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1EFABC-EDD4-4144-BD94-DC3AF8EBD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149"/>
            <a:ext cx="9144000" cy="426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8249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504">
            <a:extLst>
              <a:ext uri="{FF2B5EF4-FFF2-40B4-BE49-F238E27FC236}">
                <a16:creationId xmlns:a16="http://schemas.microsoft.com/office/drawing/2014/main" id="{4A7D2C5A-F304-2D43-BB00-80A0C9197E8C}"/>
              </a:ext>
            </a:extLst>
          </p:cNvPr>
          <p:cNvSpPr txBox="1"/>
          <p:nvPr/>
        </p:nvSpPr>
        <p:spPr>
          <a:xfrm>
            <a:off x="-45785" y="6409319"/>
            <a:ext cx="4765168" cy="52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1400" dirty="0" err="1">
                <a:latin typeface="Calibri" charset="0"/>
                <a:ea typeface="Calibri" charset="0"/>
                <a:cs typeface="Calibri" charset="0"/>
              </a:rPr>
              <a:t>cBioPortal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400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rPr>
              <a:t>http://</a:t>
            </a:r>
            <a:r>
              <a:rPr lang="en-US" sz="1400" dirty="0" err="1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rPr>
              <a:t>www.cbioportal.org</a:t>
            </a:r>
            <a:r>
              <a:rPr lang="en-US" sz="1400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rPr>
              <a:t>/</a:t>
            </a:r>
          </a:p>
          <a:p>
            <a:pPr lvl="0">
              <a:buSzPct val="25000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Available </a:t>
            </a:r>
            <a:r>
              <a:rPr lang="en-US" sz="1400" dirty="0">
                <a:solidFill>
                  <a:schemeClr val="dk1"/>
                </a:solidFill>
              </a:rPr>
              <a:t>data: http://</a:t>
            </a:r>
            <a:r>
              <a:rPr lang="en-US" sz="1400" dirty="0" err="1">
                <a:solidFill>
                  <a:schemeClr val="dk1"/>
                </a:solidFill>
              </a:rPr>
              <a:t>www.cbioportal.org</a:t>
            </a:r>
            <a:r>
              <a:rPr lang="en-US" sz="1400" dirty="0">
                <a:solidFill>
                  <a:schemeClr val="dk1"/>
                </a:solidFill>
              </a:rPr>
              <a:t>/</a:t>
            </a:r>
            <a:r>
              <a:rPr lang="en-US" sz="1400" dirty="0" err="1">
                <a:solidFill>
                  <a:schemeClr val="dk1"/>
                </a:solidFill>
              </a:rPr>
              <a:t>data_sets.jsp</a:t>
            </a:r>
            <a:endParaRPr lang="en-US"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SzPct val="25000"/>
            </a:pPr>
            <a:endParaRPr lang="en-US"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AED508-3A3C-4448-B2BD-E99BEBC69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225" y="641854"/>
            <a:ext cx="2692400" cy="60960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077AA24-C907-614D-93B7-4B7BF445E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2626112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dirty="0"/>
              <a:t>Lots of other data found on the website!</a:t>
            </a:r>
          </a:p>
          <a:p>
            <a:r>
              <a:rPr lang="en-US" sz="2400" b="1" dirty="0"/>
              <a:t>Check out their tutorials:</a:t>
            </a:r>
          </a:p>
          <a:p>
            <a:pPr lvl="1"/>
            <a:r>
              <a:rPr lang="en-US" sz="2400" b="1" dirty="0"/>
              <a:t>Great for understanding how to get the most out of the website.</a:t>
            </a:r>
          </a:p>
          <a:p>
            <a:pPr lvl="1"/>
            <a:r>
              <a:rPr lang="en-US" sz="2400" b="1" dirty="0">
                <a:hlinkClick r:id="rId4"/>
              </a:rPr>
              <a:t>http://www.cbioportal.org/tutorial.jsp</a:t>
            </a:r>
            <a:endParaRPr lang="en-US" sz="2400" b="1" dirty="0"/>
          </a:p>
          <a:p>
            <a:r>
              <a:rPr lang="en-US" sz="2400" b="1" dirty="0"/>
              <a:t>Please cite </a:t>
            </a:r>
            <a:r>
              <a:rPr lang="en-US" sz="2400" b="1" dirty="0" err="1"/>
              <a:t>cBioPortal</a:t>
            </a:r>
            <a:r>
              <a:rPr lang="en-US" sz="2400" b="1" dirty="0"/>
              <a:t> if you use figures or data from the website in your publication.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BD083E-462D-514C-A997-03469E3526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26313"/>
            <a:ext cx="8118088" cy="129851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26E3BCC-BAFE-D742-8DB9-06E277094D6A}"/>
              </a:ext>
            </a:extLst>
          </p:cNvPr>
          <p:cNvCxnSpPr>
            <a:cxnSpLocks/>
          </p:cNvCxnSpPr>
          <p:nvPr/>
        </p:nvCxnSpPr>
        <p:spPr>
          <a:xfrm>
            <a:off x="234176" y="4732693"/>
            <a:ext cx="379141" cy="486078"/>
          </a:xfrm>
          <a:prstGeom prst="straightConnector1">
            <a:avLst/>
          </a:prstGeom>
          <a:noFill/>
          <a:ln w="4445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50596080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B62085-0773-F24C-845E-6E1BB8AB6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138"/>
            <a:ext cx="9144000" cy="41053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F7A92C-8291-9049-8660-BA5FAF3F6868}"/>
              </a:ext>
            </a:extLst>
          </p:cNvPr>
          <p:cNvCxnSpPr>
            <a:cxnSpLocks/>
          </p:cNvCxnSpPr>
          <p:nvPr/>
        </p:nvCxnSpPr>
        <p:spPr>
          <a:xfrm>
            <a:off x="3611301" y="555585"/>
            <a:ext cx="486137" cy="428263"/>
          </a:xfrm>
          <a:prstGeom prst="straightConnector1">
            <a:avLst/>
          </a:prstGeom>
          <a:noFill/>
          <a:ln w="53975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BD8C585-3C56-694D-9F23-A69FD6676B55}"/>
              </a:ext>
            </a:extLst>
          </p:cNvPr>
          <p:cNvSpPr txBox="1"/>
          <p:nvPr/>
        </p:nvSpPr>
        <p:spPr>
          <a:xfrm>
            <a:off x="2303362" y="274638"/>
            <a:ext cx="153943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Click here!</a:t>
            </a:r>
          </a:p>
        </p:txBody>
      </p:sp>
      <p:sp>
        <p:nvSpPr>
          <p:cNvPr id="10" name="Shape 504">
            <a:extLst>
              <a:ext uri="{FF2B5EF4-FFF2-40B4-BE49-F238E27FC236}">
                <a16:creationId xmlns:a16="http://schemas.microsoft.com/office/drawing/2014/main" id="{DAA6BFFB-7AD1-9148-B9DA-864CEB163338}"/>
              </a:ext>
            </a:extLst>
          </p:cNvPr>
          <p:cNvSpPr txBox="1"/>
          <p:nvPr/>
        </p:nvSpPr>
        <p:spPr>
          <a:xfrm>
            <a:off x="-45785" y="6409319"/>
            <a:ext cx="4765168" cy="52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1200" dirty="0" err="1">
                <a:latin typeface="Calibri" charset="0"/>
                <a:ea typeface="Calibri" charset="0"/>
                <a:cs typeface="Calibri" charset="0"/>
              </a:rPr>
              <a:t>cBioPortal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rPr>
              <a:t>http://</a:t>
            </a:r>
            <a:r>
              <a:rPr lang="en-US" sz="1200" dirty="0" err="1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rPr>
              <a:t>www.cbioportal.org</a:t>
            </a:r>
            <a:r>
              <a:rPr lang="en-US" sz="1200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rPr>
              <a:t>/</a:t>
            </a:r>
          </a:p>
          <a:p>
            <a:pPr lvl="0">
              <a:buSzPct val="25000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Available </a:t>
            </a:r>
            <a:r>
              <a:rPr lang="en-US" sz="1200" dirty="0">
                <a:solidFill>
                  <a:schemeClr val="dk1"/>
                </a:solidFill>
              </a:rPr>
              <a:t>data: http://</a:t>
            </a:r>
            <a:r>
              <a:rPr lang="en-US" sz="1200" dirty="0" err="1">
                <a:solidFill>
                  <a:schemeClr val="dk1"/>
                </a:solidFill>
              </a:rPr>
              <a:t>www.cbioportal.org</a:t>
            </a:r>
            <a:r>
              <a:rPr lang="en-US" sz="1200" dirty="0">
                <a:solidFill>
                  <a:schemeClr val="dk1"/>
                </a:solidFill>
              </a:rPr>
              <a:t>/</a:t>
            </a:r>
            <a:r>
              <a:rPr lang="en-US" sz="1200" dirty="0" err="1">
                <a:solidFill>
                  <a:schemeClr val="dk1"/>
                </a:solidFill>
              </a:rPr>
              <a:t>data_sets.jsp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SzPct val="25000"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691710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814DB-A08E-9E4E-8825-F9FF04D70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TCGAbiolinks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27FBE2-7426-E448-964C-9E384271C9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 packaged designed to facilitate the following:</a:t>
            </a:r>
          </a:p>
          <a:p>
            <a:pPr lvl="1"/>
            <a:r>
              <a:rPr lang="en-US" dirty="0"/>
              <a:t>GDC open-access data retrieval</a:t>
            </a:r>
          </a:p>
          <a:p>
            <a:pPr lvl="1"/>
            <a:r>
              <a:rPr lang="en-US" dirty="0"/>
              <a:t>Preparation of data</a:t>
            </a:r>
          </a:p>
          <a:p>
            <a:pPr lvl="1"/>
            <a:r>
              <a:rPr lang="en-US" dirty="0"/>
              <a:t>Provide means to analyze the data</a:t>
            </a:r>
          </a:p>
          <a:p>
            <a:r>
              <a:rPr lang="en-US" dirty="0"/>
              <a:t>Available from Bioconductor</a:t>
            </a:r>
          </a:p>
        </p:txBody>
      </p:sp>
      <p:sp>
        <p:nvSpPr>
          <p:cNvPr id="4" name="Shape 504">
            <a:extLst>
              <a:ext uri="{FF2B5EF4-FFF2-40B4-BE49-F238E27FC236}">
                <a16:creationId xmlns:a16="http://schemas.microsoft.com/office/drawing/2014/main" id="{8A3AEC63-988B-BB45-A281-163CAA6E2216}"/>
              </a:ext>
            </a:extLst>
          </p:cNvPr>
          <p:cNvSpPr txBox="1"/>
          <p:nvPr/>
        </p:nvSpPr>
        <p:spPr>
          <a:xfrm>
            <a:off x="0" y="6126163"/>
            <a:ext cx="6247802" cy="52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 charset="0"/>
                <a:ea typeface="Calibri"/>
                <a:cs typeface="Calibri" charset="0"/>
                <a:sym typeface="Calibri"/>
              </a:rPr>
              <a:t>TCGAbiolinks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 charset="0"/>
                <a:ea typeface="Calibri"/>
                <a:cs typeface="Calibri" charset="0"/>
                <a:sym typeface="Calibri"/>
              </a:rPr>
              <a:t>: </a:t>
            </a:r>
            <a:r>
              <a:rPr lang="en-US" sz="1200" dirty="0">
                <a:solidFill>
                  <a:schemeClr val="dk1"/>
                </a:solidFill>
                <a:latin typeface="Calibri" charset="0"/>
                <a:cs typeface="Calibri" charset="0"/>
              </a:rPr>
              <a:t>https://</a:t>
            </a:r>
            <a:r>
              <a:rPr lang="en-US" sz="1200" dirty="0" err="1">
                <a:solidFill>
                  <a:schemeClr val="dk1"/>
                </a:solidFill>
                <a:latin typeface="Calibri" charset="0"/>
                <a:cs typeface="Calibri" charset="0"/>
              </a:rPr>
              <a:t>bioconductor.org</a:t>
            </a:r>
            <a:r>
              <a:rPr lang="en-US" sz="1200" dirty="0">
                <a:solidFill>
                  <a:schemeClr val="dk1"/>
                </a:solidFill>
                <a:latin typeface="Calibri" charset="0"/>
                <a:cs typeface="Calibri" charset="0"/>
              </a:rPr>
              <a:t>/packages/release/</a:t>
            </a:r>
            <a:r>
              <a:rPr lang="en-US" sz="1200" dirty="0" err="1">
                <a:solidFill>
                  <a:schemeClr val="dk1"/>
                </a:solidFill>
                <a:latin typeface="Calibri" charset="0"/>
                <a:cs typeface="Calibri" charset="0"/>
              </a:rPr>
              <a:t>bioc</a:t>
            </a:r>
            <a:r>
              <a:rPr lang="en-US" sz="1200" dirty="0">
                <a:solidFill>
                  <a:schemeClr val="dk1"/>
                </a:solidFill>
                <a:latin typeface="Calibri" charset="0"/>
                <a:cs typeface="Calibri" charset="0"/>
              </a:rPr>
              <a:t>/html/</a:t>
            </a:r>
            <a:r>
              <a:rPr lang="en-US" sz="1200" dirty="0" err="1">
                <a:solidFill>
                  <a:schemeClr val="dk1"/>
                </a:solidFill>
                <a:latin typeface="Calibri" charset="0"/>
                <a:cs typeface="Calibri" charset="0"/>
              </a:rPr>
              <a:t>TCGAbiolinks.html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SzPct val="25000"/>
            </a:pPr>
            <a:r>
              <a:rPr lang="en-US" sz="1200" dirty="0" err="1">
                <a:solidFill>
                  <a:schemeClr val="dk1"/>
                </a:solidFill>
              </a:rPr>
              <a:t>Colaprico</a:t>
            </a:r>
            <a:r>
              <a:rPr lang="en-US" sz="1200" dirty="0">
                <a:solidFill>
                  <a:schemeClr val="dk1"/>
                </a:solidFill>
              </a:rPr>
              <a:t>, et al. (2015). “ </a:t>
            </a:r>
            <a:r>
              <a:rPr lang="en-US" sz="1200" dirty="0" err="1">
                <a:solidFill>
                  <a:schemeClr val="dk1"/>
                </a:solidFill>
              </a:rPr>
              <a:t>TCGAbiolinks</a:t>
            </a:r>
            <a:r>
              <a:rPr lang="en-US" sz="1200" dirty="0">
                <a:solidFill>
                  <a:schemeClr val="dk1"/>
                </a:solidFill>
              </a:rPr>
              <a:t>: An R/Bioconductor package for integrative analysis of TCGA data.” Nucleic Acids Research. </a:t>
            </a:r>
            <a:r>
              <a:rPr lang="en-US" sz="1200" dirty="0" err="1">
                <a:solidFill>
                  <a:schemeClr val="dk1"/>
                </a:solidFill>
              </a:rPr>
              <a:t>doi</a:t>
            </a:r>
            <a:r>
              <a:rPr lang="en-US" sz="1200" dirty="0">
                <a:solidFill>
                  <a:schemeClr val="dk1"/>
                </a:solidFill>
              </a:rPr>
              <a:t>: 10.1093/</a:t>
            </a:r>
            <a:r>
              <a:rPr lang="en-US" sz="1200" dirty="0" err="1">
                <a:solidFill>
                  <a:schemeClr val="dk1"/>
                </a:solidFill>
              </a:rPr>
              <a:t>nar</a:t>
            </a:r>
            <a:r>
              <a:rPr lang="en-US" sz="1200" dirty="0">
                <a:solidFill>
                  <a:schemeClr val="dk1"/>
                </a:solidFill>
              </a:rPr>
              <a:t>/gkv1507, http://</a:t>
            </a:r>
            <a:r>
              <a:rPr lang="en-US" sz="1200" dirty="0" err="1">
                <a:solidFill>
                  <a:schemeClr val="dk1"/>
                </a:solidFill>
              </a:rPr>
              <a:t>doi.org</a:t>
            </a:r>
            <a:r>
              <a:rPr lang="en-US" sz="1200" dirty="0">
                <a:solidFill>
                  <a:schemeClr val="dk1"/>
                </a:solidFill>
              </a:rPr>
              <a:t>/10.1093/</a:t>
            </a:r>
            <a:r>
              <a:rPr lang="en-US" sz="1200" dirty="0" err="1">
                <a:solidFill>
                  <a:schemeClr val="dk1"/>
                </a:solidFill>
              </a:rPr>
              <a:t>nar</a:t>
            </a:r>
            <a:r>
              <a:rPr lang="en-US" sz="1200" dirty="0">
                <a:solidFill>
                  <a:schemeClr val="dk1"/>
                </a:solidFill>
              </a:rPr>
              <a:t>/gkv1507.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990562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61566A-06A5-014A-91B2-CFA007743A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522"/>
          <a:stretch/>
        </p:blipFill>
        <p:spPr>
          <a:xfrm>
            <a:off x="0" y="700301"/>
            <a:ext cx="7162113" cy="20149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CDBA00-8FDE-8741-BFF2-8922644E01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0" t="677" r="432" b="-677"/>
          <a:stretch/>
        </p:blipFill>
        <p:spPr>
          <a:xfrm>
            <a:off x="0" y="3364589"/>
            <a:ext cx="8799443" cy="19576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7053F2-BA3A-1840-8ADF-7AEEDAA3996A}"/>
              </a:ext>
            </a:extLst>
          </p:cNvPr>
          <p:cNvSpPr/>
          <p:nvPr/>
        </p:nvSpPr>
        <p:spPr>
          <a:xfrm>
            <a:off x="192156" y="5397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Required packages: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D96A43-F625-AC42-887D-1D833450317F}"/>
              </a:ext>
            </a:extLst>
          </p:cNvPr>
          <p:cNvSpPr/>
          <p:nvPr/>
        </p:nvSpPr>
        <p:spPr>
          <a:xfrm>
            <a:off x="192155" y="280756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Create the query:</a:t>
            </a:r>
          </a:p>
        </p:txBody>
      </p:sp>
    </p:spTree>
    <p:extLst>
      <p:ext uri="{BB962C8B-B14F-4D97-AF65-F5344CB8AC3E}">
        <p14:creationId xmlns:p14="http://schemas.microsoft.com/office/powerpoint/2010/main" val="54427186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85BB0-EB32-8B42-A971-8F4F57EF3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F43B2-669E-B84B-98C3-8DA1486B06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C73670-8D33-4D43-9512-72131E650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889000"/>
            <a:ext cx="86614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2857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52276-1154-FA40-AD84-0B11EFAD3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487543-B473-4A4A-891D-5C50419D0B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"/>
          <a:stretch/>
        </p:blipFill>
        <p:spPr>
          <a:xfrm>
            <a:off x="304800" y="1506848"/>
            <a:ext cx="8534400" cy="88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47B23F-330E-8146-9DF0-4E9678CF1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9239"/>
            <a:ext cx="9144000" cy="143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0141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B3BF4-2E1A-BF40-A3D3-D59C9FFA9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68064E-DCA1-6241-8E2E-6D7907CEAD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E797B4-841E-1F43-8E75-BBB9F2F14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7004"/>
            <a:ext cx="9144000" cy="426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21814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362D6-964D-DC44-A95D-523D258F1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CCE3C-D7CA-C246-ABB3-DF46688BCD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764B5-7295-DF46-A021-950BDF507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3205"/>
            <a:ext cx="9144000" cy="455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9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401BE-135D-324F-91F0-029E608B5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Bioinformatics Core Facility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077E-76D5-8C4C-BF83-1AB012877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Most common requests:</a:t>
            </a:r>
          </a:p>
          <a:p>
            <a:pPr lvl="1"/>
            <a:r>
              <a:rPr lang="en-US" sz="2400" dirty="0"/>
              <a:t>Survival plots and gene expression boxplots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20EB08-33D6-C14B-8178-B77C94C8E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727" y="2560813"/>
            <a:ext cx="4412645" cy="34162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767FE3-5BA4-144A-9F04-6ECC4FCC59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13" y="2560813"/>
            <a:ext cx="3506734" cy="350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1718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24517-3A4F-7D44-BF6E-9F171082F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What is TCGA?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DD02F53-FFA2-3241-ABC7-CE15C898B2F9}"/>
              </a:ext>
            </a:extLst>
          </p:cNvPr>
          <p:cNvSpPr txBox="1">
            <a:spLocks/>
          </p:cNvSpPr>
          <p:nvPr/>
        </p:nvSpPr>
        <p:spPr>
          <a:xfrm>
            <a:off x="1425789" y="2771163"/>
            <a:ext cx="5723907" cy="2862322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320040" lvl="1" indent="0"/>
            <a:r>
              <a:rPr lang="en-US" sz="2000" u="sng" dirty="0">
                <a:solidFill>
                  <a:srgbClr val="0000A6"/>
                </a:solidFill>
                <a:latin typeface="Arial" charset="0"/>
                <a:ea typeface="Arial" charset="0"/>
                <a:cs typeface="Arial" charset="0"/>
              </a:rPr>
              <a:t>TCGA: The Cancer Genome Atlas</a:t>
            </a:r>
            <a:endParaRPr lang="en-US" sz="2000" dirty="0">
              <a:solidFill>
                <a:srgbClr val="0000A6"/>
              </a:solidFill>
              <a:latin typeface="Arial" charset="0"/>
              <a:ea typeface="Arial" charset="0"/>
              <a:cs typeface="Arial" charset="0"/>
            </a:endParaRPr>
          </a:p>
          <a:p>
            <a:pPr marL="487594" lvl="1" indent="-167554">
              <a:buFont typeface="Noto Symbol"/>
              <a:buChar char="●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Project started in 2005 using NGS techniques to catalog mutations related to cancer</a:t>
            </a:r>
          </a:p>
          <a:p>
            <a:pPr marL="487594" lvl="1" indent="-167554">
              <a:buFont typeface="Noto Symbol"/>
              <a:buChar char="●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87594" lvl="1" indent="-167554">
              <a:buFont typeface="Noto Symbol"/>
              <a:buChar char="●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Cancer types selected based on poor prognosis and public health impact</a:t>
            </a:r>
          </a:p>
          <a:p>
            <a:pPr marL="487594" lvl="1" indent="-167554">
              <a:buFont typeface="Noto Symbol"/>
              <a:buChar char="●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87594" lvl="1" indent="-167554">
              <a:buFont typeface="Noto Symbol"/>
              <a:buChar char="●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33 cancer types have been studied, and all have publicly available data.</a:t>
            </a:r>
          </a:p>
        </p:txBody>
      </p:sp>
      <p:sp>
        <p:nvSpPr>
          <p:cNvPr id="12" name="Shape 504">
            <a:extLst>
              <a:ext uri="{FF2B5EF4-FFF2-40B4-BE49-F238E27FC236}">
                <a16:creationId xmlns:a16="http://schemas.microsoft.com/office/drawing/2014/main" id="{34082A2B-4BFE-5C42-A361-069F3803DCCB}"/>
              </a:ext>
            </a:extLst>
          </p:cNvPr>
          <p:cNvSpPr txBox="1"/>
          <p:nvPr/>
        </p:nvSpPr>
        <p:spPr>
          <a:xfrm>
            <a:off x="-225710" y="6334800"/>
            <a:ext cx="3302999" cy="52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r">
              <a:buSzPct val="25000"/>
            </a:pPr>
            <a:r>
              <a:rPr lang="en-US" sz="1000" i="1" dirty="0"/>
              <a:t>TCGA Research Network: http://</a:t>
            </a:r>
            <a:r>
              <a:rPr lang="en-US" sz="1000" i="1" dirty="0" err="1"/>
              <a:t>cancergenome.nih.gov</a:t>
            </a:r>
            <a:r>
              <a:rPr lang="en-US" sz="1000" i="1" dirty="0"/>
              <a:t>/</a:t>
            </a:r>
            <a:endParaRPr lang="en-US" sz="1000" b="0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79AC22-D9B7-9749-9B4B-95BAA9938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084" y="1412486"/>
            <a:ext cx="5827612" cy="100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32533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0426B7-43C0-CB49-B5DE-06440DC80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709" y="487767"/>
            <a:ext cx="5435895" cy="543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8120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2DBB1-5430-BF4A-A5D7-F63CF6221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C76E7-3C04-3441-8BE5-2F26C6672A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27E7D-71C2-6D4C-BD15-3BA8A9DB5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359" y="699641"/>
            <a:ext cx="6433679" cy="498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5057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9DB0E-371F-D747-AFFF-6300212A4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BICF Help Desk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116E0A-EB66-E644-BA6F-7C6EBFEFD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62879"/>
            <a:ext cx="8229600" cy="1423159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Email: </a:t>
            </a:r>
            <a:r>
              <a:rPr lang="en-US" sz="2000" dirty="0">
                <a:hlinkClick r:id="rId3"/>
              </a:rPr>
              <a:t>bicf@utsouthwestern.edu</a:t>
            </a:r>
            <a:endParaRPr lang="en-US" sz="2000" dirty="0"/>
          </a:p>
          <a:p>
            <a:r>
              <a:rPr lang="en-US" sz="2000" dirty="0"/>
              <a:t>Hours: 9 AM - 11 AM, Monday and Friday</a:t>
            </a:r>
          </a:p>
          <a:p>
            <a:pPr marL="0" indent="0">
              <a:buNone/>
            </a:pPr>
            <a:r>
              <a:rPr lang="en-US" sz="2000" dirty="0"/>
              <a:t>	   1 PM - 3 PM,  Wednesday</a:t>
            </a:r>
          </a:p>
          <a:p>
            <a:r>
              <a:rPr lang="en-US" sz="2000" dirty="0"/>
              <a:t>Location: E4.350</a:t>
            </a:r>
          </a:p>
          <a:p>
            <a:endParaRPr lang="en-US" sz="2000" dirty="0"/>
          </a:p>
        </p:txBody>
      </p:sp>
      <p:pic>
        <p:nvPicPr>
          <p:cNvPr id="6" name="Picture 2" descr="https://www.utsouthwestern.edu/labs/asset/95db7367-46fd-4b72-a289-c5f932855be9/teamjan2019.jpg">
            <a:extLst>
              <a:ext uri="{FF2B5EF4-FFF2-40B4-BE49-F238E27FC236}">
                <a16:creationId xmlns:a16="http://schemas.microsoft.com/office/drawing/2014/main" id="{35A57D9F-8BC9-EF4F-B3B3-33C9E7306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684" y="2586038"/>
            <a:ext cx="6969482" cy="364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20923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1">
            <a:extLst>
              <a:ext uri="{FF2B5EF4-FFF2-40B4-BE49-F238E27FC236}">
                <a16:creationId xmlns:a16="http://schemas.microsoft.com/office/drawing/2014/main" id="{9A6977B7-E432-2D48-98F6-BC595F3E6A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TCGA-What’s in it?</a:t>
            </a:r>
            <a:endParaRPr dirty="0"/>
          </a:p>
        </p:txBody>
      </p:sp>
      <p:sp>
        <p:nvSpPr>
          <p:cNvPr id="81" name="Text Placeholder 3">
            <a:extLst>
              <a:ext uri="{FF2B5EF4-FFF2-40B4-BE49-F238E27FC236}">
                <a16:creationId xmlns:a16="http://schemas.microsoft.com/office/drawing/2014/main" id="{D34C6352-2B9C-A942-A869-86B87980BE1F}"/>
              </a:ext>
            </a:extLst>
          </p:cNvPr>
          <p:cNvSpPr txBox="1">
            <a:spLocks/>
          </p:cNvSpPr>
          <p:nvPr/>
        </p:nvSpPr>
        <p:spPr>
          <a:xfrm>
            <a:off x="1710046" y="1523076"/>
            <a:ext cx="5723907" cy="424731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numCol="2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487594" lvl="1" indent="-167554">
              <a:buFont typeface="Noto Symbol"/>
              <a:buChar char="●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Annotated Somatic Mutation</a:t>
            </a:r>
          </a:p>
          <a:p>
            <a:pPr marL="487594" lvl="1" indent="-167554">
              <a:buFont typeface="Noto Symbol"/>
              <a:buChar char="●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Raw Simple Somatic Mutation</a:t>
            </a:r>
          </a:p>
          <a:p>
            <a:pPr marL="487594" lvl="1" indent="-167554">
              <a:buFont typeface="Noto Symbol"/>
              <a:buChar char="●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Aligned Reads</a:t>
            </a:r>
          </a:p>
          <a:p>
            <a:pPr marL="487594" lvl="1" indent="-167554">
              <a:buFont typeface="Noto Symbol"/>
              <a:buChar char="●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Gene Expression Quantification</a:t>
            </a:r>
          </a:p>
          <a:p>
            <a:pPr marL="487594" lvl="1" indent="-167554">
              <a:buFont typeface="Noto Symbol"/>
              <a:buChar char="●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Slide Image</a:t>
            </a:r>
          </a:p>
          <a:p>
            <a:pPr marL="487594" lvl="1" indent="-167554">
              <a:buFont typeface="Noto Symbol"/>
              <a:buChar char="●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Biospecimen Supplement</a:t>
            </a:r>
          </a:p>
          <a:p>
            <a:pPr marL="487594" lvl="1" indent="-167554">
              <a:buFont typeface="Noto Symbol"/>
              <a:buChar char="●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Copy Number Segment</a:t>
            </a:r>
          </a:p>
          <a:p>
            <a:pPr marL="487594" lvl="1" indent="-167554">
              <a:buFont typeface="Noto Symbol"/>
              <a:buChar char="●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Masked Copy Number Segment</a:t>
            </a:r>
          </a:p>
          <a:p>
            <a:pPr marL="320040" lvl="1" indent="0"/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487594" lvl="1" indent="-167554">
              <a:buFont typeface="Noto Symbol"/>
              <a:buChar char="●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Clinical Supplement</a:t>
            </a:r>
          </a:p>
          <a:p>
            <a:pPr marL="487594" lvl="1" indent="-167554">
              <a:buFont typeface="Noto Symbol"/>
              <a:buChar char="●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Methylation Beta Value</a:t>
            </a:r>
          </a:p>
          <a:p>
            <a:pPr marL="487594" lvl="1" indent="-167554">
              <a:buFont typeface="Noto Symbol"/>
              <a:buChar char="●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Isoform Expression Quantification</a:t>
            </a:r>
          </a:p>
          <a:p>
            <a:pPr marL="487594" lvl="1" indent="-167554">
              <a:buFont typeface="Noto Symbol"/>
              <a:buChar char="●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miRNA Expression Quantification</a:t>
            </a:r>
          </a:p>
          <a:p>
            <a:pPr marL="487594" lvl="1" indent="-167554">
              <a:buFont typeface="Noto Symbol"/>
              <a:buChar char="●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Raw CGI Variant</a:t>
            </a:r>
          </a:p>
          <a:p>
            <a:pPr marL="487594" lvl="1" indent="-167554">
              <a:buFont typeface="Noto Symbol"/>
              <a:buChar char="●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Aggregated Somatic Mutation</a:t>
            </a:r>
          </a:p>
          <a:p>
            <a:pPr marL="487594" lvl="1" indent="-167554">
              <a:buFont typeface="Noto Symbol"/>
              <a:buChar char="●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Masked Somatic Mutation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332BD-B4B2-4A4B-AA9A-06073FE12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50" y="0"/>
            <a:ext cx="8229600" cy="1143001"/>
          </a:xfrm>
        </p:spPr>
        <p:txBody>
          <a:bodyPr/>
          <a:lstStyle/>
          <a:p>
            <a:r>
              <a:rPr lang="en-US" dirty="0"/>
              <a:t>TCGA-Access Tiers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1E8478BC-4A31-A149-B426-5ED240BDC4BC}"/>
              </a:ext>
            </a:extLst>
          </p:cNvPr>
          <p:cNvSpPr txBox="1">
            <a:spLocks/>
          </p:cNvSpPr>
          <p:nvPr/>
        </p:nvSpPr>
        <p:spPr>
          <a:xfrm>
            <a:off x="1634133" y="2374107"/>
            <a:ext cx="5723907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320040" lvl="1" indent="0"/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A17695E-A5C8-6B4E-BBB5-492D7DD321D9}"/>
              </a:ext>
            </a:extLst>
          </p:cNvPr>
          <p:cNvSpPr/>
          <p:nvPr/>
        </p:nvSpPr>
        <p:spPr>
          <a:xfrm>
            <a:off x="1634133" y="1143001"/>
            <a:ext cx="491992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Symbol" pitchFamily="2" charset="2"/>
              <a:buChar char="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 Access Data Tier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De-identified clinical and demographic data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 expression data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Copy number alterations in regions of the genome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Epigenetic data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Other data…</a:t>
            </a:r>
          </a:p>
          <a:p>
            <a:pPr marL="342900" lvl="0" indent="-342900">
              <a:buFont typeface="Symbol" pitchFamily="2" charset="2"/>
              <a:buChar char="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Controlled Access Data Tier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Controlled Access data tier contains data that may be unique to an individual.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Access requires completion of Data Access Request through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dbGaP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website.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Other restrictions apply</a:t>
            </a:r>
          </a:p>
        </p:txBody>
      </p:sp>
      <p:sp>
        <p:nvSpPr>
          <p:cNvPr id="27" name="Shape 504">
            <a:extLst>
              <a:ext uri="{FF2B5EF4-FFF2-40B4-BE49-F238E27FC236}">
                <a16:creationId xmlns:a16="http://schemas.microsoft.com/office/drawing/2014/main" id="{AC232DAC-6FC5-E04B-A9BA-452293415E7C}"/>
              </a:ext>
            </a:extLst>
          </p:cNvPr>
          <p:cNvSpPr txBox="1"/>
          <p:nvPr/>
        </p:nvSpPr>
        <p:spPr>
          <a:xfrm>
            <a:off x="0" y="6334800"/>
            <a:ext cx="3999057" cy="52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r">
              <a:buSzPct val="25000"/>
            </a:pPr>
            <a:r>
              <a:rPr lang="en-US" sz="1000" i="1" dirty="0"/>
              <a:t>Database of Genotypes and Phenotypes : https://</a:t>
            </a:r>
            <a:r>
              <a:rPr lang="en-US" sz="1000" i="1" dirty="0" err="1"/>
              <a:t>dbgap.ncbi.nlm.nih.gov</a:t>
            </a:r>
            <a:r>
              <a:rPr lang="en-US" sz="1000" i="1" dirty="0"/>
              <a:t>/</a:t>
            </a:r>
            <a:endParaRPr lang="en-US" sz="1000" b="0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469541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9035D-B20F-084D-9209-3316E42A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GDC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67404-FC9D-DA41-B629-01B8F2891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4504"/>
            <a:ext cx="9144000" cy="38882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6C123C0-A184-C546-AF73-BD8D77F47D18}"/>
              </a:ext>
            </a:extLst>
          </p:cNvPr>
          <p:cNvSpPr/>
          <p:nvPr/>
        </p:nvSpPr>
        <p:spPr>
          <a:xfrm>
            <a:off x="1576260" y="5104434"/>
            <a:ext cx="54727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Symbol" pitchFamily="2" charset="2"/>
              <a:buChar char="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Genomic Data Commons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Website to explore projects </a:t>
            </a:r>
          </a:p>
          <a:p>
            <a:pPr marL="342900" lvl="0" indent="-342900">
              <a:buFont typeface="Symbol" pitchFamily="2" charset="2"/>
              <a:buChar char="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indent="0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81121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401BE-135D-324F-91F0-029E608B5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GDC Website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077E-76D5-8C4C-BF83-1AB012877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Limited in its usefulness</a:t>
            </a:r>
          </a:p>
          <a:p>
            <a:r>
              <a:rPr lang="en-US" sz="2800" b="1" dirty="0"/>
              <a:t>Pros:</a:t>
            </a:r>
          </a:p>
          <a:p>
            <a:pPr lvl="1"/>
            <a:r>
              <a:rPr lang="en-US" sz="2400" dirty="0"/>
              <a:t>Great for checking whether there is data of your cancer of interest. </a:t>
            </a:r>
          </a:p>
          <a:p>
            <a:pPr lvl="1"/>
            <a:r>
              <a:rPr lang="en-US" sz="2400" dirty="0"/>
              <a:t>Relatively easy to navigate.</a:t>
            </a:r>
          </a:p>
          <a:p>
            <a:r>
              <a:rPr lang="en-US" sz="2400" dirty="0"/>
              <a:t>Cons</a:t>
            </a:r>
          </a:p>
          <a:p>
            <a:pPr lvl="1"/>
            <a:r>
              <a:rPr lang="en-US" sz="2400" dirty="0"/>
              <a:t>Not great for analysis and visualization.</a:t>
            </a:r>
          </a:p>
          <a:p>
            <a:pPr lvl="1"/>
            <a:r>
              <a:rPr lang="en-US" sz="2400" dirty="0"/>
              <a:t>Downloading large batches of data not easy or intuitive. </a:t>
            </a:r>
          </a:p>
        </p:txBody>
      </p:sp>
    </p:spTree>
    <p:extLst>
      <p:ext uri="{BB962C8B-B14F-4D97-AF65-F5344CB8AC3E}">
        <p14:creationId xmlns:p14="http://schemas.microsoft.com/office/powerpoint/2010/main" val="404620354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504">
            <a:extLst>
              <a:ext uri="{FF2B5EF4-FFF2-40B4-BE49-F238E27FC236}">
                <a16:creationId xmlns:a16="http://schemas.microsoft.com/office/drawing/2014/main" id="{4A7D2C5A-F304-2D43-BB00-80A0C9197E8C}"/>
              </a:ext>
            </a:extLst>
          </p:cNvPr>
          <p:cNvSpPr txBox="1"/>
          <p:nvPr/>
        </p:nvSpPr>
        <p:spPr>
          <a:xfrm>
            <a:off x="-45785" y="6409319"/>
            <a:ext cx="4765168" cy="52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1200" dirty="0" err="1">
                <a:latin typeface="Calibri" charset="0"/>
                <a:ea typeface="Calibri" charset="0"/>
                <a:cs typeface="Calibri" charset="0"/>
              </a:rPr>
              <a:t>cBioPortal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rPr>
              <a:t>http://</a:t>
            </a:r>
            <a:r>
              <a:rPr lang="en-US" sz="1200" dirty="0" err="1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rPr>
              <a:t>www.cbioportal.org</a:t>
            </a:r>
            <a:r>
              <a:rPr lang="en-US" sz="1200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rPr>
              <a:t>/</a:t>
            </a:r>
          </a:p>
          <a:p>
            <a:pPr lvl="0">
              <a:buSzPct val="25000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Available </a:t>
            </a:r>
            <a:r>
              <a:rPr lang="en-US" sz="1200" dirty="0">
                <a:solidFill>
                  <a:schemeClr val="dk1"/>
                </a:solidFill>
              </a:rPr>
              <a:t>data: http://</a:t>
            </a:r>
            <a:r>
              <a:rPr lang="en-US" sz="1200" dirty="0" err="1">
                <a:solidFill>
                  <a:schemeClr val="dk1"/>
                </a:solidFill>
              </a:rPr>
              <a:t>www.cbioportal.org</a:t>
            </a:r>
            <a:r>
              <a:rPr lang="en-US" sz="1200" dirty="0">
                <a:solidFill>
                  <a:schemeClr val="dk1"/>
                </a:solidFill>
              </a:rPr>
              <a:t>/</a:t>
            </a:r>
            <a:r>
              <a:rPr lang="en-US" sz="1200" dirty="0" err="1">
                <a:solidFill>
                  <a:schemeClr val="dk1"/>
                </a:solidFill>
              </a:rPr>
              <a:t>data_sets.jsp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SzPct val="25000"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AED508-3A3C-4448-B2BD-E99BEBC69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225" y="641854"/>
            <a:ext cx="2692400" cy="609600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EF5AF1B-4CC1-D24E-BD78-32FB78589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5625" y="1415005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b="1" dirty="0"/>
              <a:t>Website hosted by Center for Molecular Ontology</a:t>
            </a:r>
          </a:p>
          <a:p>
            <a:pPr lvl="1"/>
            <a:r>
              <a:rPr lang="en-US" sz="2000" dirty="0"/>
              <a:t>Designed to facilitate exploration of multidimensional cancer genomics data sets.</a:t>
            </a:r>
          </a:p>
          <a:p>
            <a:pPr lvl="1"/>
            <a:r>
              <a:rPr lang="en-US" sz="2000" dirty="0"/>
              <a:t>Available data includes TCGA and many other datasets:</a:t>
            </a:r>
          </a:p>
          <a:p>
            <a:pPr marL="914400" lvl="2" indent="0">
              <a:buNone/>
            </a:pPr>
            <a:endParaRPr lang="en-US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FF91ED-B535-0D44-AC6F-F9168F4F2F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05" y="2858947"/>
            <a:ext cx="6550212" cy="299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69128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504">
            <a:extLst>
              <a:ext uri="{FF2B5EF4-FFF2-40B4-BE49-F238E27FC236}">
                <a16:creationId xmlns:a16="http://schemas.microsoft.com/office/drawing/2014/main" id="{4A7D2C5A-F304-2D43-BB00-80A0C9197E8C}"/>
              </a:ext>
            </a:extLst>
          </p:cNvPr>
          <p:cNvSpPr txBox="1"/>
          <p:nvPr/>
        </p:nvSpPr>
        <p:spPr>
          <a:xfrm>
            <a:off x="-45785" y="6409319"/>
            <a:ext cx="4765168" cy="52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1200" dirty="0" err="1">
                <a:latin typeface="Calibri" charset="0"/>
                <a:ea typeface="Calibri" charset="0"/>
                <a:cs typeface="Calibri" charset="0"/>
              </a:rPr>
              <a:t>cBioPortal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rPr>
              <a:t>http://</a:t>
            </a:r>
            <a:r>
              <a:rPr lang="en-US" sz="1200" dirty="0" err="1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rPr>
              <a:t>www.cbioportal.org</a:t>
            </a:r>
            <a:r>
              <a:rPr lang="en-US" sz="1200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rPr>
              <a:t>/</a:t>
            </a:r>
          </a:p>
          <a:p>
            <a:pPr lvl="0">
              <a:buSzPct val="25000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Available </a:t>
            </a:r>
            <a:r>
              <a:rPr lang="en-US" sz="1200" dirty="0">
                <a:solidFill>
                  <a:schemeClr val="dk1"/>
                </a:solidFill>
              </a:rPr>
              <a:t>data: http://</a:t>
            </a:r>
            <a:r>
              <a:rPr lang="en-US" sz="1200" dirty="0" err="1">
                <a:solidFill>
                  <a:schemeClr val="dk1"/>
                </a:solidFill>
              </a:rPr>
              <a:t>www.cbioportal.org</a:t>
            </a:r>
            <a:r>
              <a:rPr lang="en-US" sz="1200" dirty="0">
                <a:solidFill>
                  <a:schemeClr val="dk1"/>
                </a:solidFill>
              </a:rPr>
              <a:t>/</a:t>
            </a:r>
            <a:r>
              <a:rPr lang="en-US" sz="1200" dirty="0" err="1">
                <a:solidFill>
                  <a:schemeClr val="dk1"/>
                </a:solidFill>
              </a:rPr>
              <a:t>data_sets.jsp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SzPct val="25000"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AED508-3A3C-4448-B2BD-E99BEBC69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225" y="641854"/>
            <a:ext cx="2692400" cy="609600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05C91E1-79CC-DB4B-B6EA-F15E31DAD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CB5E31-FE79-1541-BB6B-20AFB602AF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934" y="1685459"/>
            <a:ext cx="9212934" cy="380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62113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504">
            <a:extLst>
              <a:ext uri="{FF2B5EF4-FFF2-40B4-BE49-F238E27FC236}">
                <a16:creationId xmlns:a16="http://schemas.microsoft.com/office/drawing/2014/main" id="{4A7D2C5A-F304-2D43-BB00-80A0C9197E8C}"/>
              </a:ext>
            </a:extLst>
          </p:cNvPr>
          <p:cNvSpPr txBox="1"/>
          <p:nvPr/>
        </p:nvSpPr>
        <p:spPr>
          <a:xfrm>
            <a:off x="-45785" y="6409319"/>
            <a:ext cx="4765168" cy="52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1200" dirty="0" err="1">
                <a:latin typeface="Calibri" charset="0"/>
                <a:ea typeface="Calibri" charset="0"/>
                <a:cs typeface="Calibri" charset="0"/>
              </a:rPr>
              <a:t>cBioPortal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rPr>
              <a:t>http://</a:t>
            </a:r>
            <a:r>
              <a:rPr lang="en-US" sz="1200" dirty="0" err="1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rPr>
              <a:t>www.cbioportal.org</a:t>
            </a:r>
            <a:r>
              <a:rPr lang="en-US" sz="1200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rPr>
              <a:t>/</a:t>
            </a:r>
          </a:p>
          <a:p>
            <a:pPr lvl="0">
              <a:buSzPct val="25000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Available </a:t>
            </a:r>
            <a:r>
              <a:rPr lang="en-US" sz="1200" dirty="0">
                <a:solidFill>
                  <a:schemeClr val="dk1"/>
                </a:solidFill>
              </a:rPr>
              <a:t>data: http://</a:t>
            </a:r>
            <a:r>
              <a:rPr lang="en-US" sz="1200" dirty="0" err="1">
                <a:solidFill>
                  <a:schemeClr val="dk1"/>
                </a:solidFill>
              </a:rPr>
              <a:t>www.cbioportal.org</a:t>
            </a:r>
            <a:r>
              <a:rPr lang="en-US" sz="1200" dirty="0">
                <a:solidFill>
                  <a:schemeClr val="dk1"/>
                </a:solidFill>
              </a:rPr>
              <a:t>/</a:t>
            </a:r>
            <a:r>
              <a:rPr lang="en-US" sz="1200" dirty="0" err="1">
                <a:solidFill>
                  <a:schemeClr val="dk1"/>
                </a:solidFill>
              </a:rPr>
              <a:t>data_sets.jsp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SzPct val="25000"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AED508-3A3C-4448-B2BD-E99BEBC69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225" y="641854"/>
            <a:ext cx="2692400" cy="609600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05C91E1-79CC-DB4B-B6EA-F15E31DAD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4783D6-5E0A-CA41-AB74-1BFAC5DC8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1501"/>
            <a:ext cx="9144000" cy="415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3749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15496</TotalTime>
  <Words>793</Words>
  <Application>Microsoft Macintosh PowerPoint</Application>
  <PresentationFormat>On-screen Show (4:3)</PresentationFormat>
  <Paragraphs>112</Paragraphs>
  <Slides>22</Slides>
  <Notes>10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Courier New</vt:lpstr>
      <vt:lpstr>Helvetica Light</vt:lpstr>
      <vt:lpstr>Noto Symbol</vt:lpstr>
      <vt:lpstr>Symbol</vt:lpstr>
      <vt:lpstr>Times New Roman</vt:lpstr>
      <vt:lpstr>Office Theme</vt:lpstr>
      <vt:lpstr>TCGA Data Exploration</vt:lpstr>
      <vt:lpstr>What is TCGA?</vt:lpstr>
      <vt:lpstr>TCGA-What’s in it?</vt:lpstr>
      <vt:lpstr>TCGA-Access Tiers</vt:lpstr>
      <vt:lpstr>The GDC</vt:lpstr>
      <vt:lpstr>GDC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TCGAbiolinks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Bioinformatics Core Facility</vt:lpstr>
      <vt:lpstr>PowerPoint Presentation</vt:lpstr>
      <vt:lpstr>PowerPoint Presentation</vt:lpstr>
      <vt:lpstr>BICF Help Desk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Bioinformatics Analysis Workflows Overview</dc:title>
  <cp:lastModifiedBy>Spencer Barnes</cp:lastModifiedBy>
  <cp:revision>63</cp:revision>
  <dcterms:modified xsi:type="dcterms:W3CDTF">2020-02-13T17:49:24Z</dcterms:modified>
</cp:coreProperties>
</file>